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1" r:id="rId5"/>
    <p:sldId id="281" r:id="rId6"/>
    <p:sldId id="302" r:id="rId7"/>
    <p:sldId id="292" r:id="rId8"/>
    <p:sldId id="285" r:id="rId9"/>
    <p:sldId id="300" r:id="rId10"/>
    <p:sldId id="303" r:id="rId11"/>
    <p:sldId id="304" r:id="rId12"/>
    <p:sldId id="305" r:id="rId13"/>
    <p:sldId id="306" r:id="rId14"/>
    <p:sldId id="307" r:id="rId15"/>
    <p:sldId id="297" r:id="rId16"/>
    <p:sldId id="308" r:id="rId17"/>
    <p:sldId id="309" r:id="rId18"/>
    <p:sldId id="310" r:id="rId19"/>
    <p:sldId id="311" r:id="rId20"/>
    <p:sldId id="312" r:id="rId21"/>
    <p:sldId id="313" r:id="rId22"/>
    <p:sldId id="314" r:id="rId23"/>
    <p:sldId id="315" r:id="rId24"/>
    <p:sldId id="27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FF"/>
    <a:srgbClr val="00FFFF"/>
    <a:srgbClr val="CC0099"/>
    <a:srgbClr val="FF9900"/>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gif"/><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1077218"/>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JESUS WHO IS PRESENT IN THE LITURGY OF THE CHURCH</a:t>
            </a:r>
          </a:p>
        </p:txBody>
      </p:sp>
      <p:sp>
        <p:nvSpPr>
          <p:cNvPr id="8" name="TextBox 7"/>
          <p:cNvSpPr txBox="1"/>
          <p:nvPr/>
        </p:nvSpPr>
        <p:spPr>
          <a:xfrm>
            <a:off x="228600" y="1366421"/>
            <a:ext cx="6019800" cy="5262979"/>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Church joins her groom, Jesus, and performs her liturgical services. The Church is his body (Eph. 1:23). The Holy </a:t>
            </a:r>
            <a:r>
              <a:rPr lang="en-US" sz="2100" dirty="0" err="1">
                <a:latin typeface="Arial Narrow" pitchFamily="34" charset="0"/>
                <a:cs typeface="Times New Roman" pitchFamily="18" charset="0"/>
              </a:rPr>
              <a:t>Qurbana</a:t>
            </a:r>
            <a:r>
              <a:rPr lang="en-US" sz="2100" dirty="0">
                <a:latin typeface="Arial Narrow" pitchFamily="34" charset="0"/>
                <a:cs typeface="Times New Roman" pitchFamily="18" charset="0"/>
              </a:rPr>
              <a:t> is the eternal and holy form of worship of God in </a:t>
            </a:r>
            <a:r>
              <a:rPr lang="en-US" sz="2100" dirty="0" err="1">
                <a:latin typeface="Arial Narrow" pitchFamily="34" charset="0"/>
                <a:cs typeface="Times New Roman" pitchFamily="18" charset="0"/>
              </a:rPr>
              <a:t>honour</a:t>
            </a:r>
            <a:r>
              <a:rPr lang="en-US" sz="2100" dirty="0">
                <a:latin typeface="Arial Narrow" pitchFamily="34" charset="0"/>
                <a:cs typeface="Times New Roman" pitchFamily="18" charset="0"/>
              </a:rPr>
              <a:t> of the Father offered by Jesus. As the document on the Sacred Liturgy teaches.</a:t>
            </a:r>
          </a:p>
          <a:p>
            <a:pPr algn="just"/>
            <a:endParaRPr lang="en-US" sz="2100" dirty="0">
              <a:latin typeface="Arial Narrow" pitchFamily="34" charset="0"/>
              <a:cs typeface="Times New Roman" pitchFamily="18" charset="0"/>
            </a:endParaRPr>
          </a:p>
          <a:p>
            <a:pPr algn="just"/>
            <a:r>
              <a:rPr lang="en-US" sz="2100" dirty="0">
                <a:latin typeface="Arial Narrow" pitchFamily="34" charset="0"/>
                <a:cs typeface="Times New Roman" pitchFamily="18" charset="0"/>
              </a:rPr>
              <a:t>	 </a:t>
            </a:r>
            <a:r>
              <a:rPr lang="en-US" sz="2100" dirty="0">
                <a:solidFill>
                  <a:srgbClr val="FF0000"/>
                </a:solidFill>
                <a:latin typeface="Arial Narrow" pitchFamily="34" charset="0"/>
                <a:cs typeface="Times New Roman" pitchFamily="18" charset="0"/>
              </a:rPr>
              <a:t>'it is Jesus who sacrificed himself on the cross, through the ministry of the priest, performing the oblation in the holy </a:t>
            </a:r>
            <a:r>
              <a:rPr lang="en-US" sz="2100" dirty="0" err="1">
                <a:solidFill>
                  <a:srgbClr val="FF0000"/>
                </a:solidFill>
                <a:latin typeface="Arial Narrow" pitchFamily="34" charset="0"/>
                <a:cs typeface="Times New Roman" pitchFamily="18" charset="0"/>
              </a:rPr>
              <a:t>Qurbana</a:t>
            </a:r>
            <a:r>
              <a:rPr lang="en-US" sz="2100" dirty="0">
                <a:solidFill>
                  <a:srgbClr val="FF0000"/>
                </a:solidFill>
                <a:latin typeface="Arial Narrow" pitchFamily="34" charset="0"/>
                <a:cs typeface="Times New Roman" pitchFamily="18" charset="0"/>
              </a:rPr>
              <a:t>. He is present in the bread and wine, in a special way. He is present in all the sacraments with his own power. Whenever the sacraments are celebrated or the Holy Bible is read in churches, prayers are being recited, Jesus is invariably present there'.</a:t>
            </a:r>
            <a:r>
              <a:rPr lang="en-US" sz="2100" dirty="0">
                <a:latin typeface="Arial Narrow" pitchFamily="34" charset="0"/>
                <a:cs typeface="Times New Roman" pitchFamily="18" charset="0"/>
              </a:rPr>
              <a:t> (Liturgy 7); </a:t>
            </a:r>
          </a:p>
          <a:p>
            <a:pPr algn="just"/>
            <a:r>
              <a:rPr lang="en-US" sz="2100" dirty="0">
                <a:latin typeface="Arial Narrow" pitchFamily="34" charset="0"/>
                <a:cs typeface="Times New Roman" pitchFamily="18" charset="0"/>
              </a:rPr>
              <a:t>	and he is actually officiating them. Every rite in the liturgy is sacred and solemn as it is performed by Jesus the priest, in union with the Church,  his body (Liturgy 7).</a:t>
            </a:r>
          </a:p>
        </p:txBody>
      </p:sp>
      <p:pic>
        <p:nvPicPr>
          <p:cNvPr id="7170" name="Picture 2" descr="C:\Users\user\Desktop\Bitmap in Lesson4.cdr.jpg"/>
          <p:cNvPicPr>
            <a:picLocks noChangeAspect="1" noChangeArrowheads="1"/>
          </p:cNvPicPr>
          <p:nvPr/>
        </p:nvPicPr>
        <p:blipFill>
          <a:blip r:embed="rId2" cstate="print"/>
          <a:srcRect/>
          <a:stretch>
            <a:fillRect/>
          </a:stretch>
        </p:blipFill>
        <p:spPr bwMode="auto">
          <a:xfrm>
            <a:off x="6400800" y="1371600"/>
            <a:ext cx="2743200" cy="2371060"/>
          </a:xfrm>
          <a:prstGeom prst="rect">
            <a:avLst/>
          </a:prstGeom>
          <a:noFill/>
        </p:spPr>
      </p:pic>
      <p:pic>
        <p:nvPicPr>
          <p:cNvPr id="7171" name="Picture 3" descr="C:\Users\user\Desktop\Bitmap in Lesson4.cdr.jpg"/>
          <p:cNvPicPr>
            <a:picLocks noChangeAspect="1" noChangeArrowheads="1"/>
          </p:cNvPicPr>
          <p:nvPr/>
        </p:nvPicPr>
        <p:blipFill>
          <a:blip r:embed="rId3" cstate="print"/>
          <a:srcRect b="26465"/>
          <a:stretch>
            <a:fillRect/>
          </a:stretch>
        </p:blipFill>
        <p:spPr bwMode="auto">
          <a:xfrm>
            <a:off x="6400801" y="3733800"/>
            <a:ext cx="2743200" cy="2895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p:cTn id="19"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p:cTn id="25" dur="500" fill="hold"/>
                                        <p:tgtEl>
                                          <p:spTgt spid="8">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8">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HOLY QURBANA:  THE POWER-HOUSE OF CHRISTIAN LIFE</a:t>
            </a:r>
          </a:p>
        </p:txBody>
      </p:sp>
      <p:sp>
        <p:nvSpPr>
          <p:cNvPr id="8" name="TextBox 7"/>
          <p:cNvSpPr txBox="1"/>
          <p:nvPr/>
        </p:nvSpPr>
        <p:spPr>
          <a:xfrm>
            <a:off x="304800" y="1447800"/>
            <a:ext cx="8458200" cy="2800767"/>
          </a:xfrm>
          <a:prstGeom prst="rect">
            <a:avLst/>
          </a:prstGeom>
          <a:noFill/>
        </p:spPr>
        <p:txBody>
          <a:bodyPr wrap="square" rtlCol="0">
            <a:spAutoFit/>
          </a:bodyPr>
          <a:lstStyle/>
          <a:p>
            <a:pPr algn="just"/>
            <a:r>
              <a:rPr lang="en-US" sz="2200" dirty="0">
                <a:latin typeface="Arial Narrow" pitchFamily="34" charset="0"/>
                <a:cs typeface="Times New Roman" pitchFamily="18" charset="0"/>
              </a:rPr>
              <a:t>	From the liturgy, and especially from the Eucharist, grace is poured forth upon us as from a fountain. The power of the Church emanates from there itself. (Liturgy 10). </a:t>
            </a:r>
          </a:p>
          <a:p>
            <a:pPr algn="just"/>
            <a:endParaRPr lang="en-US" sz="2200" dirty="0">
              <a:solidFill>
                <a:srgbClr val="00B0F0"/>
              </a:solidFill>
              <a:latin typeface="Arial Narrow" pitchFamily="34" charset="0"/>
              <a:cs typeface="Times New Roman" pitchFamily="18" charset="0"/>
            </a:endParaRPr>
          </a:p>
          <a:p>
            <a:pPr algn="just"/>
            <a:r>
              <a:rPr lang="en-US" sz="2200" dirty="0">
                <a:solidFill>
                  <a:srgbClr val="00B0F0"/>
                </a:solidFill>
                <a:latin typeface="Arial Narrow" pitchFamily="34" charset="0"/>
                <a:cs typeface="Times New Roman" pitchFamily="18" charset="0"/>
              </a:rPr>
              <a:t>	The holy </a:t>
            </a:r>
            <a:r>
              <a:rPr lang="en-US" sz="2200" dirty="0" err="1">
                <a:solidFill>
                  <a:srgbClr val="00B0F0"/>
                </a:solidFill>
                <a:latin typeface="Arial Narrow" pitchFamily="34" charset="0"/>
                <a:cs typeface="Times New Roman" pitchFamily="18" charset="0"/>
              </a:rPr>
              <a:t>Qurbana</a:t>
            </a:r>
            <a:r>
              <a:rPr lang="en-US" sz="2200" dirty="0">
                <a:solidFill>
                  <a:srgbClr val="00B0F0"/>
                </a:solidFill>
                <a:latin typeface="Arial Narrow" pitchFamily="34" charset="0"/>
                <a:cs typeface="Times New Roman" pitchFamily="18" charset="0"/>
              </a:rPr>
              <a:t> is the power-house of Christian life, because we commemorate and celebrate the great, awesome, holy, life-giving and divine mystery of the passion, death, burial, and resurrection of Jesus who has taught us the message of love in giving up himself for the sake of others. </a:t>
            </a:r>
            <a:r>
              <a:rPr lang="en-US" sz="2200" dirty="0">
                <a:latin typeface="Arial Narrow" pitchFamily="34" charset="0"/>
                <a:cs typeface="Times New Roman" pitchFamily="18" charset="0"/>
              </a:rPr>
              <a:t>(4th </a:t>
            </a:r>
            <a:r>
              <a:rPr lang="en-US" sz="2200" dirty="0" err="1">
                <a:latin typeface="Arial Narrow" pitchFamily="34" charset="0"/>
                <a:cs typeface="Times New Roman" pitchFamily="18" charset="0"/>
              </a:rPr>
              <a:t>G'hanta</a:t>
            </a:r>
            <a:r>
              <a:rPr lang="en-US" sz="2200" dirty="0">
                <a:latin typeface="Arial Narrow" pitchFamily="34" charset="0"/>
                <a:cs typeface="Times New Roman" pitchFamily="18" charset="0"/>
              </a:rPr>
              <a:t>). </a:t>
            </a:r>
          </a:p>
        </p:txBody>
      </p:sp>
      <p:pic>
        <p:nvPicPr>
          <p:cNvPr id="8194" name="Picture 2" descr="C:\Users\user\Desktop\Bitmap in Lesson4.cdr.jpg"/>
          <p:cNvPicPr>
            <a:picLocks noChangeAspect="1" noChangeArrowheads="1"/>
          </p:cNvPicPr>
          <p:nvPr/>
        </p:nvPicPr>
        <p:blipFill>
          <a:blip r:embed="rId2" cstate="print"/>
          <a:srcRect/>
          <a:stretch>
            <a:fillRect/>
          </a:stretch>
        </p:blipFill>
        <p:spPr bwMode="auto">
          <a:xfrm>
            <a:off x="1752600" y="4343400"/>
            <a:ext cx="2057400" cy="2514600"/>
          </a:xfrm>
          <a:prstGeom prst="rect">
            <a:avLst/>
          </a:prstGeom>
          <a:noFill/>
        </p:spPr>
      </p:pic>
      <p:pic>
        <p:nvPicPr>
          <p:cNvPr id="8195" name="Picture 3" descr="C:\Users\user\Desktop\Bitmap in Lesson4.cdr.jpg"/>
          <p:cNvPicPr>
            <a:picLocks noChangeAspect="1" noChangeArrowheads="1"/>
          </p:cNvPicPr>
          <p:nvPr/>
        </p:nvPicPr>
        <p:blipFill>
          <a:blip r:embed="rId3" cstate="print"/>
          <a:srcRect/>
          <a:stretch>
            <a:fillRect/>
          </a:stretch>
        </p:blipFill>
        <p:spPr bwMode="auto">
          <a:xfrm>
            <a:off x="3810000" y="4343400"/>
            <a:ext cx="3657600" cy="2514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p:cTn id="19"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57200" y="533400"/>
            <a:ext cx="8229600" cy="163121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When we participate in these divine mysteries, we are filled with divine grace; and grow in the love of God and men. We get strength and inspiration to incorporate our sorrows in life with the agony endured by Jesus and make them redemptive.</a:t>
            </a:r>
          </a:p>
        </p:txBody>
      </p:sp>
      <p:pic>
        <p:nvPicPr>
          <p:cNvPr id="5" name="Picture 4" descr="C:\Users\user\Desktop\Bitmap in Lesson4.cdr.jpg"/>
          <p:cNvPicPr>
            <a:picLocks noChangeAspect="1" noChangeArrowheads="1"/>
          </p:cNvPicPr>
          <p:nvPr/>
        </p:nvPicPr>
        <p:blipFill>
          <a:blip r:embed="rId2" cstate="print"/>
          <a:srcRect/>
          <a:stretch>
            <a:fillRect/>
          </a:stretch>
        </p:blipFill>
        <p:spPr bwMode="auto">
          <a:xfrm>
            <a:off x="1600200" y="2514600"/>
            <a:ext cx="5943600" cy="435864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04800" y="325666"/>
            <a:ext cx="84582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mother of the </a:t>
            </a:r>
            <a:r>
              <a:rPr lang="en-US" sz="2300" dirty="0" err="1">
                <a:latin typeface="Arial Narrow" pitchFamily="34" charset="0"/>
                <a:cs typeface="Times New Roman" pitchFamily="18" charset="0"/>
              </a:rPr>
              <a:t>destitutes</a:t>
            </a:r>
            <a:r>
              <a:rPr lang="en-US" sz="2300" dirty="0">
                <a:latin typeface="Arial Narrow" pitchFamily="34" charset="0"/>
                <a:cs typeface="Times New Roman" pitchFamily="18" charset="0"/>
              </a:rPr>
              <a:t>, the blessed Mother Teresa, received strength to see Jesus in the poor, the sick, the infants and the old, left out on the streets and serve them, from the Holy Eucharist. Similarly, the sacrifice of Jesus on Calvary strengthened many saintly souls like Fr. Damien and </a:t>
            </a:r>
            <a:r>
              <a:rPr lang="en-US" sz="2300" dirty="0" err="1">
                <a:latin typeface="Arial Narrow" pitchFamily="34" charset="0"/>
                <a:cs typeface="Times New Roman" pitchFamily="18" charset="0"/>
              </a:rPr>
              <a:t>Maxmillian</a:t>
            </a:r>
            <a:r>
              <a:rPr lang="en-US" sz="2300" dirty="0">
                <a:latin typeface="Arial Narrow" pitchFamily="34" charset="0"/>
                <a:cs typeface="Times New Roman" pitchFamily="18" charset="0"/>
              </a:rPr>
              <a:t> Kolbe to sacrifice their lives for the sake of others. </a:t>
            </a:r>
          </a:p>
          <a:p>
            <a:pPr algn="just"/>
            <a:endParaRPr lang="en-US" sz="2300" dirty="0">
              <a:solidFill>
                <a:srgbClr val="FF0000"/>
              </a:solidFill>
              <a:latin typeface="Arial Narrow" pitchFamily="34" charset="0"/>
              <a:cs typeface="Times New Roman" pitchFamily="18" charset="0"/>
            </a:endParaRPr>
          </a:p>
          <a:p>
            <a:pPr algn="ctr"/>
            <a:r>
              <a:rPr lang="en-US" sz="2300" dirty="0">
                <a:solidFill>
                  <a:srgbClr val="FF0000"/>
                </a:solidFill>
                <a:latin typeface="Arial Narrow" pitchFamily="34" charset="0"/>
                <a:cs typeface="Times New Roman" pitchFamily="18" charset="0"/>
              </a:rPr>
              <a:t>The Holy Eucharist supplies energy for a God-</a:t>
            </a:r>
            <a:r>
              <a:rPr lang="en-US" sz="2300" dirty="0" err="1">
                <a:solidFill>
                  <a:srgbClr val="FF0000"/>
                </a:solidFill>
                <a:latin typeface="Arial Narrow" pitchFamily="34" charset="0"/>
                <a:cs typeface="Times New Roman" pitchFamily="18" charset="0"/>
              </a:rPr>
              <a:t>centred</a:t>
            </a:r>
            <a:r>
              <a:rPr lang="en-US" sz="2300" dirty="0">
                <a:solidFill>
                  <a:srgbClr val="FF0000"/>
                </a:solidFill>
                <a:latin typeface="Arial Narrow" pitchFamily="34" charset="0"/>
                <a:cs typeface="Times New Roman" pitchFamily="18" charset="0"/>
              </a:rPr>
              <a:t> and man - </a:t>
            </a:r>
            <a:r>
              <a:rPr lang="en-US" sz="2300" dirty="0" err="1">
                <a:solidFill>
                  <a:srgbClr val="FF0000"/>
                </a:solidFill>
                <a:latin typeface="Arial Narrow" pitchFamily="34" charset="0"/>
                <a:cs typeface="Times New Roman" pitchFamily="18" charset="0"/>
              </a:rPr>
              <a:t>centred</a:t>
            </a:r>
            <a:r>
              <a:rPr lang="en-US" sz="2300" dirty="0">
                <a:solidFill>
                  <a:srgbClr val="FF0000"/>
                </a:solidFill>
                <a:latin typeface="Arial Narrow" pitchFamily="34" charset="0"/>
                <a:cs typeface="Times New Roman" pitchFamily="18" charset="0"/>
              </a:rPr>
              <a:t> life.</a:t>
            </a:r>
          </a:p>
        </p:txBody>
      </p:sp>
      <p:pic>
        <p:nvPicPr>
          <p:cNvPr id="9219" name="Picture 3" descr="C:\Users\user\Desktop\mtl.jpg"/>
          <p:cNvPicPr>
            <a:picLocks noChangeAspect="1" noChangeArrowheads="1"/>
          </p:cNvPicPr>
          <p:nvPr/>
        </p:nvPicPr>
        <p:blipFill>
          <a:blip r:embed="rId2" cstate="print"/>
          <a:srcRect/>
          <a:stretch>
            <a:fillRect/>
          </a:stretch>
        </p:blipFill>
        <p:spPr bwMode="auto">
          <a:xfrm>
            <a:off x="159973" y="3124200"/>
            <a:ext cx="4516137" cy="3429000"/>
          </a:xfrm>
          <a:prstGeom prst="rect">
            <a:avLst/>
          </a:prstGeom>
          <a:noFill/>
        </p:spPr>
      </p:pic>
      <p:pic>
        <p:nvPicPr>
          <p:cNvPr id="9220" name="Picture 4" descr="C:\Users\user\Desktop\Mother-Theresa-with-Baby-Mother-Theresa-41801.jpg"/>
          <p:cNvPicPr>
            <a:picLocks noChangeAspect="1" noChangeArrowheads="1"/>
          </p:cNvPicPr>
          <p:nvPr/>
        </p:nvPicPr>
        <p:blipFill>
          <a:blip r:embed="rId3" cstate="print"/>
          <a:srcRect/>
          <a:stretch>
            <a:fillRect/>
          </a:stretch>
        </p:blipFill>
        <p:spPr bwMode="auto">
          <a:xfrm>
            <a:off x="4731973" y="3124200"/>
            <a:ext cx="4259627" cy="34290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p:cTn id="13"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7" name="Picture 3" descr="C:\Users\user\Desktop\Bitmap in Lesson4.cdr.jpg"/>
          <p:cNvPicPr>
            <a:picLocks noChangeAspect="1" noChangeArrowheads="1"/>
          </p:cNvPicPr>
          <p:nvPr/>
        </p:nvPicPr>
        <p:blipFill>
          <a:blip r:embed="rId2" cstate="print"/>
          <a:srcRect/>
          <a:stretch>
            <a:fillRect/>
          </a:stretch>
        </p:blipFill>
        <p:spPr bwMode="auto">
          <a:xfrm>
            <a:off x="228600" y="2438400"/>
            <a:ext cx="1295400" cy="1295400"/>
          </a:xfrm>
          <a:prstGeom prst="rect">
            <a:avLst/>
          </a:prstGeom>
          <a:noFill/>
        </p:spPr>
      </p:pic>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HOLY QURBANA IS CONTINUED </a:t>
            </a:r>
          </a:p>
          <a:p>
            <a:pPr algn="ctr"/>
            <a:r>
              <a:rPr lang="en-US" sz="3500" b="1" dirty="0">
                <a:solidFill>
                  <a:srgbClr val="FF0000"/>
                </a:solidFill>
                <a:latin typeface="Cooper Std Black" pitchFamily="18" charset="0"/>
                <a:cs typeface="Times New Roman" pitchFamily="18" charset="0"/>
              </a:rPr>
              <a:t>IN OUR  LIFE</a:t>
            </a:r>
            <a:endParaRPr lang="en-US" sz="3500" b="1" dirty="0">
              <a:latin typeface="Cooper Std Black" pitchFamily="18" charset="0"/>
              <a:cs typeface="Times New Roman" pitchFamily="18" charset="0"/>
            </a:endParaRPr>
          </a:p>
        </p:txBody>
      </p:sp>
      <p:sp>
        <p:nvSpPr>
          <p:cNvPr id="7" name="TextBox 6"/>
          <p:cNvSpPr txBox="1"/>
          <p:nvPr/>
        </p:nvSpPr>
        <p:spPr>
          <a:xfrm>
            <a:off x="1828800" y="1447800"/>
            <a:ext cx="5638800" cy="363176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sacrifice on the altar should not end, but continue in our daily life. </a:t>
            </a:r>
            <a:r>
              <a:rPr lang="en-US" sz="2300" dirty="0">
                <a:solidFill>
                  <a:srgbClr val="FF0000"/>
                </a:solidFill>
                <a:latin typeface="Arial Narrow" pitchFamily="34" charset="0"/>
                <a:cs typeface="Times New Roman" pitchFamily="18" charset="0"/>
              </a:rPr>
              <a:t>As Jesus on the altar has become the bread of our life, broke himself and fed us, we must give ourselves to others and impart life to them no matter whatever is the sphere of our activity. </a:t>
            </a:r>
            <a:r>
              <a:rPr lang="en-US" sz="2300" dirty="0">
                <a:latin typeface="Arial Narrow" pitchFamily="34" charset="0"/>
                <a:cs typeface="Times New Roman" pitchFamily="18" charset="0"/>
              </a:rPr>
              <a:t>Jesus after blessing and giving his body and blood to his disciples, said: “You do this in my memory” (</a:t>
            </a:r>
            <a:r>
              <a:rPr lang="en-US" sz="2300" dirty="0" err="1">
                <a:latin typeface="Arial Narrow" pitchFamily="34" charset="0"/>
                <a:cs typeface="Times New Roman" pitchFamily="18" charset="0"/>
              </a:rPr>
              <a:t>Lk</a:t>
            </a:r>
            <a:r>
              <a:rPr lang="en-US" sz="2300" dirty="0">
                <a:latin typeface="Arial Narrow" pitchFamily="34" charset="0"/>
                <a:cs typeface="Times New Roman" pitchFamily="18" charset="0"/>
              </a:rPr>
              <a:t> 22:19). This commandment reminds us of the necessity of breaking and sharing in our lives.</a:t>
            </a:r>
            <a:endParaRPr lang="en-US" sz="2300" dirty="0">
              <a:solidFill>
                <a:srgbClr val="00B0F0"/>
              </a:solidFill>
              <a:latin typeface="Arial Narrow" pitchFamily="34" charset="0"/>
              <a:cs typeface="Times New Roman" pitchFamily="18" charset="0"/>
            </a:endParaRPr>
          </a:p>
        </p:txBody>
      </p:sp>
      <p:sp>
        <p:nvSpPr>
          <p:cNvPr id="8" name="TextBox 7"/>
          <p:cNvSpPr txBox="1"/>
          <p:nvPr/>
        </p:nvSpPr>
        <p:spPr>
          <a:xfrm>
            <a:off x="152400" y="5181600"/>
            <a:ext cx="8763000" cy="1508105"/>
          </a:xfrm>
          <a:prstGeom prst="rect">
            <a:avLst/>
          </a:prstGeom>
          <a:noFill/>
        </p:spPr>
        <p:txBody>
          <a:bodyPr wrap="square" rtlCol="0">
            <a:spAutoFit/>
          </a:bodyPr>
          <a:lstStyle/>
          <a:p>
            <a:pPr algn="just"/>
            <a:r>
              <a:rPr lang="en-US" sz="2300" dirty="0">
                <a:latin typeface="Arial Narrow" pitchFamily="34" charset="0"/>
                <a:cs typeface="Times New Roman" pitchFamily="18" charset="0"/>
              </a:rPr>
              <a:t>	Mother Teresa, who came out to nurse and serve the old and the sick forsaken on the streets, saw Jesus in them and continued the sacrificial life of Jesus. Even today we come across many philanthropists ready to share their wealth, health and time with others.</a:t>
            </a:r>
          </a:p>
        </p:txBody>
      </p:sp>
      <p:pic>
        <p:nvPicPr>
          <p:cNvPr id="10242" name="Picture 2" descr="C:\Users\user\Desktop\Bitmap in Lesson4.cdr.jpg"/>
          <p:cNvPicPr>
            <a:picLocks noChangeAspect="1" noChangeArrowheads="1"/>
          </p:cNvPicPr>
          <p:nvPr/>
        </p:nvPicPr>
        <p:blipFill>
          <a:blip r:embed="rId3" cstate="print"/>
          <a:srcRect/>
          <a:stretch>
            <a:fillRect/>
          </a:stretch>
        </p:blipFill>
        <p:spPr bwMode="auto">
          <a:xfrm>
            <a:off x="7562374" y="990600"/>
            <a:ext cx="1581626" cy="4114800"/>
          </a:xfrm>
          <a:prstGeom prst="rect">
            <a:avLst/>
          </a:prstGeom>
          <a:noFill/>
        </p:spPr>
      </p:pic>
      <p:pic>
        <p:nvPicPr>
          <p:cNvPr id="9" name="Picture 2" descr="C:\Users\user\Desktop\Bitmap in Lesson4.cdr.jpg"/>
          <p:cNvPicPr>
            <a:picLocks noChangeAspect="1" noChangeArrowheads="1"/>
          </p:cNvPicPr>
          <p:nvPr/>
        </p:nvPicPr>
        <p:blipFill>
          <a:blip r:embed="rId4" cstate="print"/>
          <a:srcRect l="25000" b="235"/>
          <a:stretch>
            <a:fillRect/>
          </a:stretch>
        </p:blipFill>
        <p:spPr bwMode="auto">
          <a:xfrm>
            <a:off x="228600" y="1066800"/>
            <a:ext cx="1295400" cy="1295400"/>
          </a:xfrm>
          <a:prstGeom prst="rect">
            <a:avLst/>
          </a:prstGeom>
          <a:noFill/>
        </p:spPr>
      </p:pic>
      <p:pic>
        <p:nvPicPr>
          <p:cNvPr id="11266" name="Picture 2" descr="C:\Users\user\Desktop\Bitmap in Lesson4.cdr.jpg"/>
          <p:cNvPicPr>
            <a:picLocks noChangeAspect="1" noChangeArrowheads="1"/>
          </p:cNvPicPr>
          <p:nvPr/>
        </p:nvPicPr>
        <p:blipFill>
          <a:blip r:embed="rId5" cstate="print"/>
          <a:srcRect/>
          <a:stretch>
            <a:fillRect/>
          </a:stretch>
        </p:blipFill>
        <p:spPr bwMode="auto">
          <a:xfrm>
            <a:off x="234920" y="3810000"/>
            <a:ext cx="1289080" cy="12954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1000" y="304800"/>
            <a:ext cx="83820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When we look after the helpless, sick and the old, or help classmates in their studies, comfort the afflicted, pray for the repentance of the sinners, obey and assist our parents and execute our daily chores, </a:t>
            </a:r>
          </a:p>
          <a:p>
            <a:pPr algn="just"/>
            <a:endParaRPr lang="en-US" sz="2500" dirty="0">
              <a:solidFill>
                <a:srgbClr val="FF0000"/>
              </a:solidFill>
              <a:latin typeface="Arial Narrow" pitchFamily="34" charset="0"/>
              <a:cs typeface="Times New Roman" pitchFamily="18" charset="0"/>
            </a:endParaRPr>
          </a:p>
          <a:p>
            <a:pPr algn="just"/>
            <a:r>
              <a:rPr lang="en-US" sz="2500" dirty="0">
                <a:solidFill>
                  <a:srgbClr val="FF0000"/>
                </a:solidFill>
                <a:latin typeface="Arial Narrow" pitchFamily="34" charset="0"/>
                <a:cs typeface="Times New Roman" pitchFamily="18" charset="0"/>
              </a:rPr>
              <a:t>	</a:t>
            </a:r>
            <a:r>
              <a:rPr lang="en-US" sz="2500" dirty="0">
                <a:latin typeface="Arial Narrow" pitchFamily="34" charset="0"/>
                <a:cs typeface="Times New Roman" pitchFamily="18" charset="0"/>
              </a:rPr>
              <a:t>The Holy Eucharist should become the power-house of our life. Let us continue our life of sacrifice drawing sustenance from Jesus, the bread of life by receiving holy communion; thereby we will be worthy of the eternal banquet in heaven.</a:t>
            </a:r>
          </a:p>
        </p:txBody>
      </p:sp>
      <p:pic>
        <p:nvPicPr>
          <p:cNvPr id="10243" name="Picture 3" descr="C:\Users\user\Desktop\Bitmap in Lesson4.cdr.jpg"/>
          <p:cNvPicPr>
            <a:picLocks noChangeAspect="1" noChangeArrowheads="1"/>
          </p:cNvPicPr>
          <p:nvPr/>
        </p:nvPicPr>
        <p:blipFill>
          <a:blip r:embed="rId2" cstate="print"/>
          <a:srcRect/>
          <a:stretch>
            <a:fillRect/>
          </a:stretch>
        </p:blipFill>
        <p:spPr bwMode="auto">
          <a:xfrm>
            <a:off x="1219200" y="3962400"/>
            <a:ext cx="3390473" cy="2743200"/>
          </a:xfrm>
          <a:prstGeom prst="rect">
            <a:avLst/>
          </a:prstGeom>
          <a:noFill/>
        </p:spPr>
      </p:pic>
      <p:pic>
        <p:nvPicPr>
          <p:cNvPr id="10244" name="Picture 4"/>
          <p:cNvPicPr>
            <a:picLocks noChangeAspect="1" noChangeArrowheads="1"/>
          </p:cNvPicPr>
          <p:nvPr/>
        </p:nvPicPr>
        <p:blipFill>
          <a:blip r:embed="rId3" cstate="print"/>
          <a:srcRect/>
          <a:stretch>
            <a:fillRect/>
          </a:stretch>
        </p:blipFill>
        <p:spPr bwMode="auto">
          <a:xfrm>
            <a:off x="4800600" y="3962400"/>
            <a:ext cx="3124200" cy="2759605"/>
          </a:xfrm>
          <a:prstGeom prst="rect">
            <a:avLst/>
          </a:prstGeom>
          <a:noFill/>
          <a:ln w="9525">
            <a:no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 calcmode="lin" valueType="num">
                                      <p:cBhvr>
                                        <p:cTn id="13" dur="5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11">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85800"/>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THREE FORMS OF THE </a:t>
            </a:r>
          </a:p>
          <a:p>
            <a:pPr algn="ctr"/>
            <a:r>
              <a:rPr lang="en-US" sz="3500" b="1" dirty="0">
                <a:solidFill>
                  <a:srgbClr val="00B0F0"/>
                </a:solidFill>
                <a:latin typeface="Cooper Std Black" pitchFamily="18" charset="0"/>
                <a:cs typeface="Times New Roman" pitchFamily="18" charset="0"/>
              </a:rPr>
              <a:t>HOLY QURBANA</a:t>
            </a:r>
          </a:p>
        </p:txBody>
      </p:sp>
      <p:sp>
        <p:nvSpPr>
          <p:cNvPr id="7" name="TextBox 6"/>
          <p:cNvSpPr txBox="1"/>
          <p:nvPr/>
        </p:nvSpPr>
        <p:spPr>
          <a:xfrm>
            <a:off x="76200" y="2133600"/>
            <a:ext cx="8915400" cy="477054"/>
          </a:xfrm>
          <a:prstGeom prst="rect">
            <a:avLst/>
          </a:prstGeom>
          <a:noFill/>
        </p:spPr>
        <p:txBody>
          <a:bodyPr wrap="square" rtlCol="0">
            <a:spAutoFit/>
          </a:bodyPr>
          <a:lstStyle/>
          <a:p>
            <a:pPr algn="ctr"/>
            <a:r>
              <a:rPr lang="en-US" sz="2500" dirty="0">
                <a:latin typeface="Arial Narrow" pitchFamily="34" charset="0"/>
                <a:cs typeface="Times New Roman" pitchFamily="18" charset="0"/>
              </a:rPr>
              <a:t>There are three forms for the holy Qurbana of the Syro - Malabar Church:</a:t>
            </a:r>
            <a:endParaRPr lang="en-US" sz="2500" dirty="0">
              <a:solidFill>
                <a:srgbClr val="00B0F0"/>
              </a:solidFill>
              <a:latin typeface="Arial Narrow" pitchFamily="34" charset="0"/>
              <a:cs typeface="Times New Roman" pitchFamily="18" charset="0"/>
            </a:endParaRPr>
          </a:p>
        </p:txBody>
      </p:sp>
      <p:sp>
        <p:nvSpPr>
          <p:cNvPr id="8" name="TextBox 7"/>
          <p:cNvSpPr txBox="1"/>
          <p:nvPr/>
        </p:nvSpPr>
        <p:spPr>
          <a:xfrm>
            <a:off x="914400" y="3124200"/>
            <a:ext cx="7315200" cy="2280624"/>
          </a:xfrm>
          <a:prstGeom prst="rect">
            <a:avLst/>
          </a:prstGeom>
          <a:noFill/>
        </p:spPr>
        <p:txBody>
          <a:bodyPr wrap="square" rtlCol="0">
            <a:spAutoFit/>
          </a:bodyPr>
          <a:lstStyle/>
          <a:p>
            <a:pPr algn="just">
              <a:lnSpc>
                <a:spcPct val="150000"/>
              </a:lnSpc>
            </a:pPr>
            <a:r>
              <a:rPr lang="en-US" sz="3300" b="1" dirty="0">
                <a:solidFill>
                  <a:srgbClr val="FF00FF"/>
                </a:solidFill>
                <a:latin typeface="Arial Narrow" pitchFamily="34" charset="0"/>
                <a:cs typeface="Times New Roman" pitchFamily="18" charset="0"/>
              </a:rPr>
              <a:t>1. The most solemn  form  (</a:t>
            </a:r>
            <a:r>
              <a:rPr lang="en-US" sz="3300" b="1" dirty="0" err="1">
                <a:solidFill>
                  <a:srgbClr val="FF00FF"/>
                </a:solidFill>
                <a:latin typeface="Arial Narrow" pitchFamily="34" charset="0"/>
                <a:cs typeface="Times New Roman" pitchFamily="18" charset="0"/>
              </a:rPr>
              <a:t>raza</a:t>
            </a:r>
            <a:r>
              <a:rPr lang="en-US" sz="3300" b="1" dirty="0">
                <a:solidFill>
                  <a:srgbClr val="FF00FF"/>
                </a:solidFill>
                <a:latin typeface="Arial Narrow" pitchFamily="34" charset="0"/>
                <a:cs typeface="Times New Roman" pitchFamily="18" charset="0"/>
              </a:rPr>
              <a:t>).</a:t>
            </a:r>
          </a:p>
          <a:p>
            <a:pPr algn="just">
              <a:lnSpc>
                <a:spcPct val="150000"/>
              </a:lnSpc>
            </a:pPr>
            <a:r>
              <a:rPr lang="en-US" sz="3300" b="1" dirty="0">
                <a:solidFill>
                  <a:srgbClr val="FF00FF"/>
                </a:solidFill>
                <a:latin typeface="Arial Narrow" pitchFamily="34" charset="0"/>
                <a:cs typeface="Times New Roman" pitchFamily="18" charset="0"/>
              </a:rPr>
              <a:t> 2. The  solemn  form.</a:t>
            </a:r>
          </a:p>
          <a:p>
            <a:pPr algn="just">
              <a:lnSpc>
                <a:spcPct val="150000"/>
              </a:lnSpc>
            </a:pPr>
            <a:r>
              <a:rPr lang="en-US" sz="3300" b="1" dirty="0">
                <a:solidFill>
                  <a:srgbClr val="FF00FF"/>
                </a:solidFill>
                <a:latin typeface="Arial Narrow" pitchFamily="34" charset="0"/>
                <a:cs typeface="Times New Roman" pitchFamily="18" charset="0"/>
              </a:rPr>
              <a:t> 3. The  simple  form.</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p:cTn id="25"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 calcmode="lin" valueType="num">
                                      <p:cBhvr>
                                        <p:cTn id="31"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8">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228600" y="268575"/>
            <a:ext cx="8686800" cy="2169825"/>
          </a:xfrm>
          <a:prstGeom prst="rect">
            <a:avLst/>
          </a:prstGeom>
          <a:noFill/>
        </p:spPr>
        <p:txBody>
          <a:bodyPr wrap="square" rtlCol="0">
            <a:spAutoFit/>
          </a:bodyPr>
          <a:lstStyle/>
          <a:p>
            <a:pPr algn="ctr"/>
            <a:r>
              <a:rPr lang="en-US" sz="3000" b="1" dirty="0">
                <a:solidFill>
                  <a:srgbClr val="00B0F0"/>
                </a:solidFill>
                <a:latin typeface="Cooper Std Black" pitchFamily="18" charset="0"/>
                <a:cs typeface="Times New Roman" pitchFamily="18" charset="0"/>
              </a:rPr>
              <a:t>THE  DIFFERENT  PARTS  OF  THE  HOLY  QURBANA</a:t>
            </a:r>
            <a:endParaRPr lang="en-US" sz="2000" b="1" dirty="0">
              <a:solidFill>
                <a:srgbClr val="00B0F0"/>
              </a:solidFill>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en-US" sz="2500" dirty="0">
                <a:latin typeface="Arial Narrow" pitchFamily="34" charset="0"/>
                <a:cs typeface="Times New Roman" pitchFamily="18" charset="0"/>
              </a:rPr>
              <a:t>Only when we comprehend fully the meaning of the prayers and rituals of every liturgical action, can we have an experiential participation in the holy </a:t>
            </a:r>
            <a:r>
              <a:rPr lang="en-US" sz="2500" dirty="0" err="1">
                <a:latin typeface="Arial Narrow" pitchFamily="34" charset="0"/>
                <a:cs typeface="Times New Roman" pitchFamily="18" charset="0"/>
              </a:rPr>
              <a:t>Qurbana</a:t>
            </a:r>
            <a:r>
              <a:rPr lang="en-US" sz="2500" dirty="0">
                <a:latin typeface="Arial Narrow" pitchFamily="34" charset="0"/>
                <a:cs typeface="Times New Roman" pitchFamily="18" charset="0"/>
              </a:rPr>
              <a:t>.</a:t>
            </a:r>
          </a:p>
        </p:txBody>
      </p:sp>
      <p:sp>
        <p:nvSpPr>
          <p:cNvPr id="11" name="TextBox 10"/>
          <p:cNvSpPr txBox="1"/>
          <p:nvPr/>
        </p:nvSpPr>
        <p:spPr>
          <a:xfrm>
            <a:off x="914400" y="2514600"/>
            <a:ext cx="7315200" cy="4154984"/>
          </a:xfrm>
          <a:prstGeom prst="rect">
            <a:avLst/>
          </a:prstGeom>
          <a:noFill/>
        </p:spPr>
        <p:txBody>
          <a:bodyPr wrap="square" rtlCol="0">
            <a:spAutoFit/>
          </a:bodyPr>
          <a:lstStyle/>
          <a:p>
            <a:r>
              <a:rPr lang="en-US" sz="3300" b="1" dirty="0">
                <a:solidFill>
                  <a:srgbClr val="002060"/>
                </a:solidFill>
                <a:latin typeface="Arial Narrow" pitchFamily="34" charset="0"/>
                <a:cs typeface="Times New Roman" pitchFamily="18" charset="0"/>
              </a:rPr>
              <a:t>1. Introductory Rites</a:t>
            </a:r>
          </a:p>
          <a:p>
            <a:r>
              <a:rPr lang="en-US" sz="3300" b="1" dirty="0">
                <a:solidFill>
                  <a:srgbClr val="002060"/>
                </a:solidFill>
                <a:latin typeface="Arial Narrow" pitchFamily="34" charset="0"/>
                <a:cs typeface="Times New Roman" pitchFamily="18" charset="0"/>
              </a:rPr>
              <a:t>2. Liturgy of the Word</a:t>
            </a:r>
          </a:p>
          <a:p>
            <a:r>
              <a:rPr lang="en-US" sz="3300" b="1" dirty="0">
                <a:solidFill>
                  <a:srgbClr val="002060"/>
                </a:solidFill>
                <a:latin typeface="Arial Narrow" pitchFamily="34" charset="0"/>
                <a:cs typeface="Times New Roman" pitchFamily="18" charset="0"/>
              </a:rPr>
              <a:t>3. Preparation of the Gifts</a:t>
            </a:r>
          </a:p>
          <a:p>
            <a:r>
              <a:rPr lang="en-US" sz="3300" b="1" dirty="0">
                <a:solidFill>
                  <a:srgbClr val="002060"/>
                </a:solidFill>
                <a:latin typeface="Arial Narrow" pitchFamily="34" charset="0"/>
                <a:cs typeface="Times New Roman" pitchFamily="18" charset="0"/>
              </a:rPr>
              <a:t>4. Anaphora (Consecration)</a:t>
            </a:r>
          </a:p>
          <a:p>
            <a:r>
              <a:rPr lang="en-US" sz="3300" b="1" dirty="0">
                <a:solidFill>
                  <a:srgbClr val="002060"/>
                </a:solidFill>
                <a:latin typeface="Arial Narrow" pitchFamily="34" charset="0"/>
                <a:cs typeface="Times New Roman" pitchFamily="18" charset="0"/>
              </a:rPr>
              <a:t>5. Rite of Reconciliation</a:t>
            </a:r>
          </a:p>
          <a:p>
            <a:r>
              <a:rPr lang="en-US" sz="3300" b="1" dirty="0">
                <a:solidFill>
                  <a:srgbClr val="002060"/>
                </a:solidFill>
                <a:latin typeface="Arial Narrow" pitchFamily="34" charset="0"/>
                <a:cs typeface="Times New Roman" pitchFamily="18" charset="0"/>
              </a:rPr>
              <a:t>6. Breaking of the Bread</a:t>
            </a:r>
          </a:p>
          <a:p>
            <a:r>
              <a:rPr lang="en-US" sz="3300" b="1" dirty="0">
                <a:solidFill>
                  <a:srgbClr val="002060"/>
                </a:solidFill>
                <a:latin typeface="Arial Narrow" pitchFamily="34" charset="0"/>
                <a:cs typeface="Times New Roman" pitchFamily="18" charset="0"/>
              </a:rPr>
              <a:t>7. Holy Communion</a:t>
            </a:r>
          </a:p>
          <a:p>
            <a:r>
              <a:rPr lang="en-US" sz="3300" b="1" dirty="0">
                <a:solidFill>
                  <a:srgbClr val="002060"/>
                </a:solidFill>
                <a:latin typeface="Arial Narrow" pitchFamily="34" charset="0"/>
                <a:cs typeface="Times New Roman" pitchFamily="18" charset="0"/>
              </a:rPr>
              <a:t>8. Concluding Prayers</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p:cTn id="7"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0">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p:cTn id="13"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 calcmode="lin" valueType="num">
                                      <p:cBhvr>
                                        <p:cTn id="19"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1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 calcmode="lin" valueType="num">
                                      <p:cBhvr>
                                        <p:cTn id="25" dur="5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11">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 calcmode="lin" valueType="num">
                                      <p:cBhvr>
                                        <p:cTn id="31" dur="5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1">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1">
                                            <p:txEl>
                                              <p:pRg st="4" end="4"/>
                                            </p:txEl>
                                          </p:spTgt>
                                        </p:tgtEl>
                                        <p:attrNameLst>
                                          <p:attrName>style.visibility</p:attrName>
                                        </p:attrNameLst>
                                      </p:cBhvr>
                                      <p:to>
                                        <p:strVal val="visible"/>
                                      </p:to>
                                    </p:set>
                                    <p:anim calcmode="lin" valueType="num">
                                      <p:cBhvr>
                                        <p:cTn id="37" dur="500" fill="hold"/>
                                        <p:tgtEl>
                                          <p:spTgt spid="11">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11">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1">
                                            <p:txEl>
                                              <p:pRg st="5" end="5"/>
                                            </p:txEl>
                                          </p:spTgt>
                                        </p:tgtEl>
                                        <p:attrNameLst>
                                          <p:attrName>style.visibility</p:attrName>
                                        </p:attrNameLst>
                                      </p:cBhvr>
                                      <p:to>
                                        <p:strVal val="visible"/>
                                      </p:to>
                                    </p:set>
                                    <p:anim calcmode="lin" valueType="num">
                                      <p:cBhvr>
                                        <p:cTn id="43" dur="500" fill="hold"/>
                                        <p:tgtEl>
                                          <p:spTgt spid="11">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11">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1">
                                            <p:txEl>
                                              <p:pRg st="6" end="6"/>
                                            </p:txEl>
                                          </p:spTgt>
                                        </p:tgtEl>
                                        <p:attrNameLst>
                                          <p:attrName>style.visibility</p:attrName>
                                        </p:attrNameLst>
                                      </p:cBhvr>
                                      <p:to>
                                        <p:strVal val="visible"/>
                                      </p:to>
                                    </p:set>
                                    <p:anim calcmode="lin" valueType="num">
                                      <p:cBhvr>
                                        <p:cTn id="49" dur="500" fill="hold"/>
                                        <p:tgtEl>
                                          <p:spTgt spid="11">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11">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1">
                                            <p:txEl>
                                              <p:pRg st="7" end="7"/>
                                            </p:txEl>
                                          </p:spTgt>
                                        </p:tgtEl>
                                        <p:attrNameLst>
                                          <p:attrName>style.visibility</p:attrName>
                                        </p:attrNameLst>
                                      </p:cBhvr>
                                      <p:to>
                                        <p:strVal val="visible"/>
                                      </p:to>
                                    </p:set>
                                    <p:anim calcmode="lin" valueType="num">
                                      <p:cBhvr>
                                        <p:cTn id="55" dur="500" fill="hold"/>
                                        <p:tgtEl>
                                          <p:spTgt spid="11">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11">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pt-BR" sz="3000" b="1" dirty="0">
                <a:solidFill>
                  <a:schemeClr val="tx1"/>
                </a:solidFill>
                <a:latin typeface="Arial Narrow" pitchFamily="34" charset="0"/>
                <a:cs typeface="Times New Roman" pitchFamily="18" charset="0"/>
              </a:rPr>
              <a:t>(1 Cor. 11 : 23 - 29)</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5814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Whoever…, eats, the bread or drinks the cup of the Lord in an unworthy manner will be answerable for the body and blood of the Lord.”</a:t>
            </a:r>
          </a:p>
          <a:p>
            <a:pPr algn="ctr">
              <a:buNone/>
            </a:pPr>
            <a:r>
              <a:rPr lang="en-US" sz="3000" dirty="0">
                <a:solidFill>
                  <a:schemeClr val="tx1"/>
                </a:solidFill>
                <a:latin typeface="Arial Narrow" pitchFamily="34" charset="0"/>
                <a:cs typeface="Times New Roman" pitchFamily="18" charset="0"/>
              </a:rPr>
              <a:t>(1 Cor. 11:27)</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4</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HOLY QURBANA THE HIGHEST FORM OF WORSHIP</a:t>
            </a:r>
          </a:p>
        </p:txBody>
      </p:sp>
      <p:pic>
        <p:nvPicPr>
          <p:cNvPr id="8" name="Content Placeholder 3" descr="9b782d701ff04e102efcba30a933ec2d.jpg"/>
          <p:cNvPicPr>
            <a:picLocks noGrp="1" noChangeAspect="1"/>
          </p:cNvPicPr>
          <p:nvPr>
            <p:ph idx="1"/>
          </p:nvPr>
        </p:nvPicPr>
        <p:blipFill>
          <a:blip r:embed="rId2" cstate="print"/>
          <a:stretch>
            <a:fillRect/>
          </a:stretch>
        </p:blipFill>
        <p:spPr>
          <a:xfrm>
            <a:off x="1295400" y="2539999"/>
            <a:ext cx="6477000" cy="4318001"/>
          </a:xfrm>
          <a:prstGeom prst="rect">
            <a:avLst/>
          </a:prstGeom>
          <a:ln>
            <a:noFill/>
          </a:ln>
          <a:effectLst/>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200400"/>
            <a:ext cx="7162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Lord Jesus, bless and empower us to participate in the holy Qurbana actively and receive the holy communion,  the Body and Blood of Jesus,  worthily.</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7338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receive the Body and Blood of Jesus worthily whenever I participate in the holy Qurbana.</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2209800"/>
            <a:ext cx="8991600" cy="30480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908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6576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We, who see Jesus in the Holy Eucharist, cannot but see him </a:t>
            </a:r>
          </a:p>
          <a:p>
            <a:pPr algn="ctr">
              <a:buNone/>
            </a:pPr>
            <a:r>
              <a:rPr lang="en-US" sz="3000" dirty="0">
                <a:solidFill>
                  <a:schemeClr val="tx1"/>
                </a:solidFill>
                <a:latin typeface="Arial Narrow" pitchFamily="34" charset="0"/>
                <a:cs typeface="Times New Roman" pitchFamily="18" charset="0"/>
              </a:rPr>
              <a:t>in the sick and the forsaken around. (Blessed Mother Teresa)</a:t>
            </a:r>
          </a:p>
        </p:txBody>
      </p:sp>
      <p:sp>
        <p:nvSpPr>
          <p:cNvPr id="16" name="Sun 15"/>
          <p:cNvSpPr/>
          <p:nvPr/>
        </p:nvSpPr>
        <p:spPr>
          <a:xfrm>
            <a:off x="4114800" y="52578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12954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1752600"/>
            <a:ext cx="8382000" cy="1447800"/>
          </a:xfrm>
        </p:spPr>
        <p:txBody>
          <a:bodyPr>
            <a:noAutofit/>
          </a:bodyPr>
          <a:lstStyle/>
          <a:p>
            <a:pPr marL="347663" indent="-347663" algn="just">
              <a:buNone/>
            </a:pPr>
            <a:r>
              <a:rPr lang="en-US" sz="2700" dirty="0">
                <a:solidFill>
                  <a:schemeClr val="tx1"/>
                </a:solidFill>
                <a:latin typeface="Arial Narrow" pitchFamily="34" charset="0"/>
                <a:cs typeface="Times New Roman" pitchFamily="18" charset="0"/>
              </a:rPr>
              <a:t>1.	Why do we consider the holy Qurbana as the solemn form of worship of God?</a:t>
            </a:r>
          </a:p>
          <a:p>
            <a:pPr marL="347663" indent="-347663" algn="just">
              <a:buNone/>
            </a:pPr>
            <a:r>
              <a:rPr lang="en-US" sz="2700" dirty="0">
                <a:solidFill>
                  <a:schemeClr val="tx1"/>
                </a:solidFill>
                <a:latin typeface="Arial Narrow" pitchFamily="34" charset="0"/>
                <a:cs typeface="Times New Roman" pitchFamily="18" charset="0"/>
              </a:rPr>
              <a:t>2.	The Church joins Jesus to worship God.  Elucidate.</a:t>
            </a:r>
          </a:p>
          <a:p>
            <a:pPr marL="347663" indent="-347663" algn="just">
              <a:buNone/>
            </a:pPr>
            <a:r>
              <a:rPr lang="en-US" sz="2700" dirty="0">
                <a:solidFill>
                  <a:schemeClr val="tx1"/>
                </a:solidFill>
                <a:latin typeface="Arial Narrow" pitchFamily="34" charset="0"/>
                <a:cs typeface="Times New Roman" pitchFamily="18" charset="0"/>
              </a:rPr>
              <a:t>3.	The holy Qurbana is not a private prayer by individuals, but a prayer by the community of the Church. Do you agree with this statement.? Give your reasons.</a:t>
            </a:r>
          </a:p>
          <a:p>
            <a:pPr marL="347663" indent="-347663" algn="just">
              <a:buNone/>
            </a:pPr>
            <a:r>
              <a:rPr lang="en-US" sz="2700" dirty="0">
                <a:solidFill>
                  <a:schemeClr val="tx1"/>
                </a:solidFill>
                <a:latin typeface="Arial Narrow" pitchFamily="34" charset="0"/>
                <a:cs typeface="Times New Roman" pitchFamily="18" charset="0"/>
              </a:rPr>
              <a:t>4.	How does the holy Qurbana become the power-house of Christian life?</a:t>
            </a:r>
          </a:p>
          <a:p>
            <a:pPr marL="347663" indent="-347663" algn="just">
              <a:buNone/>
            </a:pPr>
            <a:r>
              <a:rPr lang="en-US" sz="2700" dirty="0">
                <a:solidFill>
                  <a:schemeClr val="tx1"/>
                </a:solidFill>
                <a:latin typeface="Arial Narrow" pitchFamily="34" charset="0"/>
                <a:cs typeface="Times New Roman" pitchFamily="18" charset="0"/>
              </a:rPr>
              <a:t>5.	Write short note on 'The holy Qurbana: A sacrifice and a banquet'.</a:t>
            </a: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962400" y="648355"/>
            <a:ext cx="4953000" cy="5447645"/>
          </a:xfrm>
          <a:prstGeom prst="rect">
            <a:avLst/>
          </a:prstGeom>
          <a:noFill/>
        </p:spPr>
        <p:txBody>
          <a:bodyPr wrap="square" rtlCol="0">
            <a:spAutoFit/>
          </a:bodyPr>
          <a:lstStyle/>
          <a:p>
            <a:pPr algn="just"/>
            <a:r>
              <a:rPr lang="en-US" sz="2900" dirty="0">
                <a:latin typeface="Arial Narrow" pitchFamily="34" charset="0"/>
                <a:cs typeface="Times New Roman" pitchFamily="18" charset="0"/>
              </a:rPr>
              <a:t>	As promised by God, Abraham was given a son. He was named Isaac. One day, God said to Abraham, “Take your son, your only son Isaac, whom you    love, and go to the Land of </a:t>
            </a:r>
            <a:r>
              <a:rPr lang="en-US" sz="2900" dirty="0" err="1">
                <a:latin typeface="Arial Narrow" pitchFamily="34" charset="0"/>
                <a:cs typeface="Times New Roman" pitchFamily="18" charset="0"/>
              </a:rPr>
              <a:t>Moriah</a:t>
            </a:r>
            <a:r>
              <a:rPr lang="en-US" sz="2900" dirty="0">
                <a:latin typeface="Arial Narrow" pitchFamily="34" charset="0"/>
                <a:cs typeface="Times New Roman" pitchFamily="18" charset="0"/>
              </a:rPr>
              <a:t> and offer him there as a burnt offering…” (Gen.22:2). Placing his trust in God, Abraham got ready to  sacrifice his son.  And God was        highly pleased with  Abraham's readiness to obey his com-</a:t>
            </a:r>
            <a:r>
              <a:rPr lang="en-US" sz="2900" dirty="0" err="1">
                <a:latin typeface="Arial Narrow" pitchFamily="34" charset="0"/>
                <a:cs typeface="Times New Roman" pitchFamily="18" charset="0"/>
              </a:rPr>
              <a:t>mand</a:t>
            </a:r>
            <a:r>
              <a:rPr lang="en-US" sz="2900" dirty="0">
                <a:latin typeface="Arial Narrow" pitchFamily="34" charset="0"/>
                <a:cs typeface="Times New Roman" pitchFamily="18" charset="0"/>
              </a:rPr>
              <a:t>.</a:t>
            </a:r>
          </a:p>
        </p:txBody>
      </p:sp>
      <p:pic>
        <p:nvPicPr>
          <p:cNvPr id="5" name="Picture 2" descr="C:\Users\user\Desktop\Bitmap in Lesson4.cdr.jpg"/>
          <p:cNvPicPr>
            <a:picLocks noChangeAspect="1" noChangeArrowheads="1"/>
          </p:cNvPicPr>
          <p:nvPr/>
        </p:nvPicPr>
        <p:blipFill>
          <a:blip r:embed="rId2" cstate="print"/>
          <a:srcRect/>
          <a:stretch>
            <a:fillRect/>
          </a:stretch>
        </p:blipFill>
        <p:spPr bwMode="auto">
          <a:xfrm>
            <a:off x="0" y="1143000"/>
            <a:ext cx="3657600" cy="45720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609600"/>
            <a:ext cx="4572000" cy="5693866"/>
          </a:xfrm>
          <a:prstGeom prst="rect">
            <a:avLst/>
          </a:prstGeom>
          <a:noFill/>
        </p:spPr>
        <p:txBody>
          <a:bodyPr wrap="square" rtlCol="0">
            <a:spAutoFit/>
          </a:bodyPr>
          <a:lstStyle/>
          <a:p>
            <a:pPr algn="just"/>
            <a:r>
              <a:rPr lang="en-US" sz="2600" dirty="0">
                <a:latin typeface="Arial Narrow" pitchFamily="34" charset="0"/>
                <a:cs typeface="Times New Roman" pitchFamily="18" charset="0"/>
              </a:rPr>
              <a:t>“…God so loved the world that he gave his only son, so that everyone who believes in him may not perish but may have eternal life” (</a:t>
            </a:r>
            <a:r>
              <a:rPr lang="en-US" sz="2600" dirty="0" err="1">
                <a:latin typeface="Arial Narrow" pitchFamily="34" charset="0"/>
                <a:cs typeface="Times New Roman" pitchFamily="18" charset="0"/>
              </a:rPr>
              <a:t>Jn</a:t>
            </a:r>
            <a:r>
              <a:rPr lang="en-US" sz="2600" dirty="0">
                <a:latin typeface="Arial Narrow" pitchFamily="34" charset="0"/>
                <a:cs typeface="Times New Roman" pitchFamily="18" charset="0"/>
              </a:rPr>
              <a:t> 3:16). Having understood fully the wish of his Father, Jesus sacrificed himself on Calvary in order to set us free from the menaces of sin. </a:t>
            </a:r>
          </a:p>
          <a:p>
            <a:pPr algn="just"/>
            <a:r>
              <a:rPr lang="en-US" sz="2600" dirty="0">
                <a:solidFill>
                  <a:srgbClr val="FF0000"/>
                </a:solidFill>
                <a:latin typeface="Arial Narrow" pitchFamily="34" charset="0"/>
                <a:cs typeface="Times New Roman" pitchFamily="18" charset="0"/>
              </a:rPr>
              <a:t>	The holy </a:t>
            </a:r>
            <a:r>
              <a:rPr lang="en-US" sz="2600" dirty="0" err="1">
                <a:solidFill>
                  <a:srgbClr val="FF0000"/>
                </a:solidFill>
                <a:latin typeface="Arial Narrow" pitchFamily="34" charset="0"/>
                <a:cs typeface="Times New Roman" pitchFamily="18" charset="0"/>
              </a:rPr>
              <a:t>Qurbana</a:t>
            </a:r>
            <a:r>
              <a:rPr lang="en-US" sz="2600" dirty="0">
                <a:solidFill>
                  <a:srgbClr val="FF0000"/>
                </a:solidFill>
                <a:latin typeface="Arial Narrow" pitchFamily="34" charset="0"/>
                <a:cs typeface="Times New Roman" pitchFamily="18" charset="0"/>
              </a:rPr>
              <a:t> is a sacramental celebration of the most solemn adoration rendered by Jesus through his own self-dedication. </a:t>
            </a:r>
            <a:r>
              <a:rPr lang="en-US" sz="2600" dirty="0">
                <a:latin typeface="Arial Narrow" pitchFamily="34" charset="0"/>
                <a:cs typeface="Times New Roman" pitchFamily="18" charset="0"/>
              </a:rPr>
              <a:t>Hence, the holy </a:t>
            </a:r>
            <a:r>
              <a:rPr lang="en-US" sz="2600" dirty="0" err="1">
                <a:latin typeface="Arial Narrow" pitchFamily="34" charset="0"/>
                <a:cs typeface="Times New Roman" pitchFamily="18" charset="0"/>
              </a:rPr>
              <a:t>Qurbana</a:t>
            </a:r>
            <a:r>
              <a:rPr lang="en-US" sz="2600" dirty="0">
                <a:latin typeface="Arial Narrow" pitchFamily="34" charset="0"/>
                <a:cs typeface="Times New Roman" pitchFamily="18" charset="0"/>
              </a:rPr>
              <a:t> is the most solemn form of worship.</a:t>
            </a:r>
          </a:p>
        </p:txBody>
      </p:sp>
      <p:pic>
        <p:nvPicPr>
          <p:cNvPr id="2050" name="Picture 2" descr="C:\Users\user\Desktop\Bitmap in Lesson4.cdr.jpg"/>
          <p:cNvPicPr>
            <a:picLocks noChangeAspect="1" noChangeArrowheads="1"/>
          </p:cNvPicPr>
          <p:nvPr/>
        </p:nvPicPr>
        <p:blipFill>
          <a:blip r:embed="rId2" cstate="print"/>
          <a:srcRect/>
          <a:stretch>
            <a:fillRect/>
          </a:stretch>
        </p:blipFill>
        <p:spPr bwMode="auto">
          <a:xfrm>
            <a:off x="5029200" y="685800"/>
            <a:ext cx="4114800" cy="54864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886200" y="1611154"/>
            <a:ext cx="4953000" cy="5170646"/>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holy </a:t>
            </a:r>
            <a:r>
              <a:rPr lang="en-US" sz="2200" dirty="0" err="1">
                <a:latin typeface="Arial Narrow" pitchFamily="34" charset="0"/>
                <a:cs typeface="Times New Roman" pitchFamily="18" charset="0"/>
              </a:rPr>
              <a:t>Qurbana</a:t>
            </a:r>
            <a:r>
              <a:rPr lang="en-US" sz="2200" dirty="0">
                <a:latin typeface="Arial Narrow" pitchFamily="34" charset="0"/>
                <a:cs typeface="Times New Roman" pitchFamily="18" charset="0"/>
              </a:rPr>
              <a:t> is both a sacrifice and a banquet; the celebration of the </a:t>
            </a:r>
            <a:r>
              <a:rPr lang="en-US" sz="2200" dirty="0" err="1">
                <a:latin typeface="Arial Narrow" pitchFamily="34" charset="0"/>
                <a:cs typeface="Times New Roman" pitchFamily="18" charset="0"/>
              </a:rPr>
              <a:t>Qurbana</a:t>
            </a:r>
            <a:r>
              <a:rPr lang="en-US" sz="2200" dirty="0">
                <a:latin typeface="Arial Narrow" pitchFamily="34" charset="0"/>
                <a:cs typeface="Times New Roman" pitchFamily="18" charset="0"/>
              </a:rPr>
              <a:t> on the altar is a re-enactment of the sacrifice of love, offered by Jesus to our eternal Father, on Calvary. </a:t>
            </a:r>
          </a:p>
          <a:p>
            <a:pPr algn="just"/>
            <a:r>
              <a:rPr lang="en-US" sz="2200" dirty="0">
                <a:solidFill>
                  <a:srgbClr val="FF0000"/>
                </a:solidFill>
                <a:latin typeface="Arial Narrow" pitchFamily="34" charset="0"/>
                <a:cs typeface="Times New Roman" pitchFamily="18" charset="0"/>
              </a:rPr>
              <a:t>	Jesus was both the celebrant and the sacrificial offering in the sacrifice on Calvary.</a:t>
            </a:r>
            <a:r>
              <a:rPr lang="en-US" sz="2200" dirty="0">
                <a:latin typeface="Arial Narrow" pitchFamily="34" charset="0"/>
                <a:cs typeface="Times New Roman" pitchFamily="18" charset="0"/>
              </a:rPr>
              <a:t> </a:t>
            </a:r>
          </a:p>
          <a:p>
            <a:pPr algn="just"/>
            <a:r>
              <a:rPr lang="en-US" sz="2200" dirty="0">
                <a:latin typeface="Arial Narrow" pitchFamily="34" charset="0"/>
                <a:cs typeface="Times New Roman" pitchFamily="18" charset="0"/>
              </a:rPr>
              <a:t>	He said: “… </a:t>
            </a:r>
            <a:r>
              <a:rPr lang="en-US" sz="2200" dirty="0">
                <a:solidFill>
                  <a:srgbClr val="00B0F0"/>
                </a:solidFill>
                <a:latin typeface="Arial Narrow" pitchFamily="34" charset="0"/>
                <a:cs typeface="Times New Roman" pitchFamily="18" charset="0"/>
              </a:rPr>
              <a:t>I lay down my life in order to take it up again. No one takes it from me, but I lay it down on my own accord. I have power to lay it down, and I have power to take it up again.” </a:t>
            </a:r>
            <a:r>
              <a:rPr lang="en-US" sz="2200" dirty="0">
                <a:latin typeface="Arial Narrow" pitchFamily="34" charset="0"/>
                <a:cs typeface="Times New Roman" pitchFamily="18" charset="0"/>
              </a:rPr>
              <a:t>(Jn. 10: 17-18). </a:t>
            </a:r>
          </a:p>
          <a:p>
            <a:pPr algn="just"/>
            <a:r>
              <a:rPr lang="en-US" sz="2200" dirty="0">
                <a:latin typeface="Arial Narrow" pitchFamily="34" charset="0"/>
                <a:cs typeface="Times New Roman" pitchFamily="18" charset="0"/>
              </a:rPr>
              <a:t>	As St. Paul said: “…Christ loved us and gave himself up for us, a fragrant offering and sacrifice to God” (Eph. 5:2).</a:t>
            </a:r>
          </a:p>
        </p:txBody>
      </p:sp>
      <p:sp>
        <p:nvSpPr>
          <p:cNvPr id="4" name="TextBox 3"/>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HOLY QURBANA : THE SACRIFICE </a:t>
            </a:r>
          </a:p>
          <a:p>
            <a:pPr algn="ctr"/>
            <a:r>
              <a:rPr lang="en-US" sz="3500" b="1" dirty="0">
                <a:solidFill>
                  <a:srgbClr val="FF0000"/>
                </a:solidFill>
                <a:latin typeface="Cooper Std Black" pitchFamily="18" charset="0"/>
                <a:cs typeface="Times New Roman" pitchFamily="18" charset="0"/>
              </a:rPr>
              <a:t>AND BANQUET</a:t>
            </a:r>
            <a:endParaRPr lang="en-US" sz="3500" b="1" dirty="0">
              <a:latin typeface="Cooper Std Black" pitchFamily="18" charset="0"/>
              <a:cs typeface="Times New Roman" pitchFamily="18" charset="0"/>
            </a:endParaRPr>
          </a:p>
        </p:txBody>
      </p:sp>
      <p:pic>
        <p:nvPicPr>
          <p:cNvPr id="3074" name="Picture 2" descr="C:\Users\user\Desktop\Bitmap in Lesson4.cdr.jpg"/>
          <p:cNvPicPr>
            <a:picLocks noChangeAspect="1" noChangeArrowheads="1"/>
          </p:cNvPicPr>
          <p:nvPr/>
        </p:nvPicPr>
        <p:blipFill>
          <a:blip r:embed="rId2" cstate="print"/>
          <a:srcRect/>
          <a:stretch>
            <a:fillRect/>
          </a:stretch>
        </p:blipFill>
        <p:spPr bwMode="auto">
          <a:xfrm>
            <a:off x="0" y="1564197"/>
            <a:ext cx="3657600" cy="5293803"/>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698242"/>
            <a:ext cx="48768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 the midst of the Last Supper with his disciples, Jesus instituted the sacrament of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the very sacrifice of his own life. </a:t>
            </a:r>
          </a:p>
          <a:p>
            <a:pPr algn="just"/>
            <a:r>
              <a:rPr lang="en-US" sz="2300" dirty="0">
                <a:solidFill>
                  <a:srgbClr val="FF0000"/>
                </a:solidFill>
                <a:latin typeface="Arial Narrow" pitchFamily="34" charset="0"/>
                <a:cs typeface="Times New Roman" pitchFamily="18" charset="0"/>
              </a:rPr>
              <a:t>	</a:t>
            </a:r>
          </a:p>
          <a:p>
            <a:pPr algn="just"/>
            <a:r>
              <a:rPr lang="en-US" sz="2300" dirty="0">
                <a:solidFill>
                  <a:srgbClr val="FF0000"/>
                </a:solidFill>
                <a:latin typeface="Arial Narrow" pitchFamily="34" charset="0"/>
                <a:cs typeface="Times New Roman" pitchFamily="18" charset="0"/>
              </a:rPr>
              <a:t>	What he did during the Last Supper was the sacramental form of the sacrifice, yet to be fulfilled on Calvary. </a:t>
            </a:r>
          </a:p>
          <a:p>
            <a:pPr algn="just"/>
            <a:endParaRPr lang="en-US" sz="2300" dirty="0">
              <a:solidFill>
                <a:srgbClr val="FF0000"/>
              </a:solidFill>
              <a:latin typeface="Arial Narrow" pitchFamily="34" charset="0"/>
              <a:cs typeface="Times New Roman" pitchFamily="18" charset="0"/>
            </a:endParaRPr>
          </a:p>
          <a:p>
            <a:pPr algn="just"/>
            <a:r>
              <a:rPr lang="en-US" sz="2300" dirty="0">
                <a:solidFill>
                  <a:srgbClr val="FF0000"/>
                </a:solidFill>
                <a:latin typeface="Arial Narrow" pitchFamily="34" charset="0"/>
                <a:cs typeface="Times New Roman" pitchFamily="18" charset="0"/>
              </a:rPr>
              <a:t>	</a:t>
            </a:r>
            <a:r>
              <a:rPr lang="en-US" sz="2300" dirty="0">
                <a:latin typeface="Arial Narrow" pitchFamily="34" charset="0"/>
                <a:cs typeface="Times New Roman" pitchFamily="18" charset="0"/>
              </a:rPr>
              <a:t>Taking a loaf of bread, Jesus blessed it, broke and gave to his disciples and said, “Take, eat, this is my body.” Jesus did specify that the bread was he himself. He was hinting that he was the lamb to be sacrificed on the wooden cross on Calvary.</a:t>
            </a:r>
          </a:p>
        </p:txBody>
      </p:sp>
      <p:pic>
        <p:nvPicPr>
          <p:cNvPr id="4098" name="Picture 2" descr="C:\Users\user\Desktop\Bitmap in Lesson4.cdr.jpg"/>
          <p:cNvPicPr>
            <a:picLocks noChangeAspect="1" noChangeArrowheads="1"/>
          </p:cNvPicPr>
          <p:nvPr/>
        </p:nvPicPr>
        <p:blipFill>
          <a:blip r:embed="rId2" cstate="print"/>
          <a:srcRect/>
          <a:stretch>
            <a:fillRect/>
          </a:stretch>
        </p:blipFill>
        <p:spPr bwMode="auto">
          <a:xfrm>
            <a:off x="5506774" y="987425"/>
            <a:ext cx="3637226" cy="4879975"/>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p:cTn id="25"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5029200" y="1143000"/>
            <a:ext cx="3962400" cy="45720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04800" y="569178"/>
            <a:ext cx="4572000" cy="575542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a:t>
            </a:r>
            <a:r>
              <a:rPr lang="en-US" sz="2300" dirty="0">
                <a:solidFill>
                  <a:srgbClr val="FF0000"/>
                </a:solidFill>
                <a:latin typeface="Arial Narrow" pitchFamily="34" charset="0"/>
                <a:cs typeface="Times New Roman" pitchFamily="18" charset="0"/>
              </a:rPr>
              <a:t>The holy </a:t>
            </a:r>
            <a:r>
              <a:rPr lang="en-US" sz="2300" dirty="0" err="1">
                <a:solidFill>
                  <a:srgbClr val="FF0000"/>
                </a:solidFill>
                <a:latin typeface="Arial Narrow" pitchFamily="34" charset="0"/>
                <a:cs typeface="Times New Roman" pitchFamily="18" charset="0"/>
              </a:rPr>
              <a:t>Qurbana</a:t>
            </a:r>
            <a:r>
              <a:rPr lang="en-US" sz="2300" dirty="0">
                <a:solidFill>
                  <a:srgbClr val="FF0000"/>
                </a:solidFill>
                <a:latin typeface="Arial Narrow" pitchFamily="34" charset="0"/>
                <a:cs typeface="Times New Roman" pitchFamily="18" charset="0"/>
              </a:rPr>
              <a:t> is a heavenly banquet prepared for us by Jesus. We eat and drink, here, the body and blood of the resurrected Christ. </a:t>
            </a:r>
          </a:p>
          <a:p>
            <a:pPr algn="just"/>
            <a:endParaRPr lang="en-US" sz="2300" dirty="0">
              <a:solidFill>
                <a:srgbClr val="FF0000"/>
              </a:solidFill>
              <a:latin typeface="Arial Narrow" pitchFamily="34" charset="0"/>
              <a:cs typeface="Times New Roman" pitchFamily="18" charset="0"/>
            </a:endParaRPr>
          </a:p>
          <a:p>
            <a:pPr algn="just"/>
            <a:r>
              <a:rPr lang="en-US" sz="2300" dirty="0">
                <a:solidFill>
                  <a:srgbClr val="FF0000"/>
                </a:solidFill>
                <a:latin typeface="Arial Narrow" pitchFamily="34" charset="0"/>
                <a:cs typeface="Times New Roman" pitchFamily="18" charset="0"/>
              </a:rPr>
              <a:t>	</a:t>
            </a:r>
            <a:r>
              <a:rPr lang="en-US" sz="2300" dirty="0">
                <a:latin typeface="Arial Narrow" pitchFamily="34" charset="0"/>
                <a:cs typeface="Times New Roman" pitchFamily="18" charset="0"/>
              </a:rPr>
              <a:t>Those who participate in the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feed from the sacrificial offering at the completion of the sacrifice. Those who are invited for a wedding feast share the meal to show their complete participation. </a:t>
            </a:r>
          </a:p>
          <a:p>
            <a:pPr algn="just"/>
            <a:endParaRPr lang="en-US" sz="2300" dirty="0">
              <a:solidFill>
                <a:srgbClr val="FF0000"/>
              </a:solidFill>
              <a:latin typeface="Arial Narrow" pitchFamily="34" charset="0"/>
              <a:cs typeface="Times New Roman" pitchFamily="18" charset="0"/>
            </a:endParaRPr>
          </a:p>
          <a:p>
            <a:pPr algn="just"/>
            <a:r>
              <a:rPr lang="en-US" sz="2300" dirty="0">
                <a:solidFill>
                  <a:srgbClr val="FF0000"/>
                </a:solidFill>
                <a:latin typeface="Arial Narrow" pitchFamily="34" charset="0"/>
                <a:cs typeface="Times New Roman" pitchFamily="18" charset="0"/>
              </a:rPr>
              <a:t>	Similarly, those who participate in the </a:t>
            </a:r>
            <a:r>
              <a:rPr lang="en-US" sz="2300" dirty="0" err="1">
                <a:solidFill>
                  <a:srgbClr val="FF0000"/>
                </a:solidFill>
                <a:latin typeface="Arial Narrow" pitchFamily="34" charset="0"/>
                <a:cs typeface="Times New Roman" pitchFamily="18" charset="0"/>
              </a:rPr>
              <a:t>Qurbana</a:t>
            </a:r>
            <a:r>
              <a:rPr lang="en-US" sz="2300" dirty="0">
                <a:solidFill>
                  <a:srgbClr val="FF0000"/>
                </a:solidFill>
                <a:latin typeface="Arial Narrow" pitchFamily="34" charset="0"/>
                <a:cs typeface="Times New Roman" pitchFamily="18" charset="0"/>
              </a:rPr>
              <a:t> ought to receive communion for the completion of </a:t>
            </a:r>
            <a:r>
              <a:rPr lang="en-US" sz="2300" dirty="0" err="1">
                <a:solidFill>
                  <a:srgbClr val="FF0000"/>
                </a:solidFill>
                <a:latin typeface="Arial Narrow" pitchFamily="34" charset="0"/>
                <a:cs typeface="Times New Roman" pitchFamily="18" charset="0"/>
              </a:rPr>
              <a:t>eucharistic</a:t>
            </a:r>
            <a:r>
              <a:rPr lang="en-US" sz="2300" dirty="0">
                <a:solidFill>
                  <a:srgbClr val="FF0000"/>
                </a:solidFill>
                <a:latin typeface="Arial Narrow" pitchFamily="34" charset="0"/>
                <a:cs typeface="Times New Roman" pitchFamily="18" charset="0"/>
              </a:rPr>
              <a:t> participation.</a:t>
            </a:r>
          </a:p>
        </p:txBody>
      </p:sp>
      <p:sp>
        <p:nvSpPr>
          <p:cNvPr id="6" name="TextBox 5"/>
          <p:cNvSpPr txBox="1"/>
          <p:nvPr/>
        </p:nvSpPr>
        <p:spPr>
          <a:xfrm>
            <a:off x="5257800" y="1600200"/>
            <a:ext cx="3429000" cy="3770263"/>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Discuss about the similarities </a:t>
            </a:r>
          </a:p>
          <a:p>
            <a:pPr algn="ctr"/>
            <a:r>
              <a:rPr lang="en-US" sz="2100" dirty="0">
                <a:solidFill>
                  <a:srgbClr val="00B0F0"/>
                </a:solidFill>
                <a:latin typeface="Arial Narrow" pitchFamily="34" charset="0"/>
                <a:ea typeface="Tahoma" pitchFamily="34" charset="0"/>
                <a:cs typeface="Times New Roman" pitchFamily="18" charset="0"/>
              </a:rPr>
              <a:t>and differences between the </a:t>
            </a:r>
          </a:p>
          <a:p>
            <a:pPr algn="ctr"/>
            <a:r>
              <a:rPr lang="en-US" sz="2100" dirty="0">
                <a:solidFill>
                  <a:srgbClr val="00B0F0"/>
                </a:solidFill>
                <a:latin typeface="Arial Narrow" pitchFamily="34" charset="0"/>
                <a:ea typeface="Tahoma" pitchFamily="34" charset="0"/>
                <a:cs typeface="Times New Roman" pitchFamily="18" charset="0"/>
              </a:rPr>
              <a:t>sacrifice of Jesus and the </a:t>
            </a:r>
          </a:p>
          <a:p>
            <a:pPr algn="ctr"/>
            <a:r>
              <a:rPr lang="en-US" sz="2100" dirty="0">
                <a:solidFill>
                  <a:srgbClr val="00B0F0"/>
                </a:solidFill>
                <a:latin typeface="Arial Narrow" pitchFamily="34" charset="0"/>
                <a:ea typeface="Tahoma" pitchFamily="34" charset="0"/>
                <a:cs typeface="Times New Roman" pitchFamily="18" charset="0"/>
              </a:rPr>
              <a:t>sacrifice of Abraham as</a:t>
            </a:r>
          </a:p>
          <a:p>
            <a:pPr algn="ctr"/>
            <a:r>
              <a:rPr lang="en-US" sz="2100" dirty="0">
                <a:solidFill>
                  <a:srgbClr val="00B0F0"/>
                </a:solidFill>
                <a:latin typeface="Arial Narrow" pitchFamily="34" charset="0"/>
                <a:ea typeface="Tahoma" pitchFamily="34" charset="0"/>
                <a:cs typeface="Times New Roman" pitchFamily="18" charset="0"/>
              </a:rPr>
              <a:t>mentioned in the passage </a:t>
            </a:r>
          </a:p>
          <a:p>
            <a:pPr algn="ctr"/>
            <a:r>
              <a:rPr lang="en-US" sz="2100" dirty="0">
                <a:solidFill>
                  <a:srgbClr val="00B0F0"/>
                </a:solidFill>
                <a:latin typeface="Arial Narrow" pitchFamily="34" charset="0"/>
                <a:ea typeface="Tahoma" pitchFamily="34" charset="0"/>
                <a:cs typeface="Times New Roman" pitchFamily="18" charset="0"/>
              </a:rPr>
              <a:t>Gen. 22: 1-19.Based on this </a:t>
            </a:r>
          </a:p>
          <a:p>
            <a:pPr algn="ctr"/>
            <a:r>
              <a:rPr lang="en-US" sz="2100" dirty="0">
                <a:solidFill>
                  <a:srgbClr val="00B0F0"/>
                </a:solidFill>
                <a:latin typeface="Arial Narrow" pitchFamily="34" charset="0"/>
                <a:ea typeface="Tahoma" pitchFamily="34" charset="0"/>
                <a:cs typeface="Times New Roman" pitchFamily="18" charset="0"/>
              </a:rPr>
              <a:t>discussion find out the </a:t>
            </a:r>
          </a:p>
          <a:p>
            <a:pPr algn="ctr"/>
            <a:r>
              <a:rPr lang="en-US" sz="2100" dirty="0">
                <a:solidFill>
                  <a:srgbClr val="00B0F0"/>
                </a:solidFill>
                <a:latin typeface="Arial Narrow" pitchFamily="34" charset="0"/>
                <a:ea typeface="Tahoma" pitchFamily="34" charset="0"/>
                <a:cs typeface="Times New Roman" pitchFamily="18" charset="0"/>
              </a:rPr>
              <a:t>unique particularities of the </a:t>
            </a:r>
          </a:p>
          <a:p>
            <a:pPr algn="ctr"/>
            <a:r>
              <a:rPr lang="en-US" sz="2100" dirty="0">
                <a:solidFill>
                  <a:srgbClr val="00B0F0"/>
                </a:solidFill>
                <a:latin typeface="Arial Narrow" pitchFamily="34" charset="0"/>
                <a:ea typeface="Tahoma" pitchFamily="34" charset="0"/>
                <a:cs typeface="Times New Roman" pitchFamily="18" charset="0"/>
              </a:rPr>
              <a:t>sacrifice of Jesus.</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p:cTn id="19"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708160"/>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HOLY QURBANA:  THE CELEBRATION OF </a:t>
            </a:r>
          </a:p>
          <a:p>
            <a:pPr algn="ctr"/>
            <a:r>
              <a:rPr lang="en-US" sz="3500" b="1" dirty="0">
                <a:solidFill>
                  <a:srgbClr val="FF0000"/>
                </a:solidFill>
                <a:latin typeface="Cooper Std Black" pitchFamily="18" charset="0"/>
                <a:cs typeface="Times New Roman" pitchFamily="18" charset="0"/>
              </a:rPr>
              <a:t>THE MESSIANIC EVENT</a:t>
            </a:r>
          </a:p>
        </p:txBody>
      </p:sp>
      <p:sp>
        <p:nvSpPr>
          <p:cNvPr id="7" name="TextBox 6"/>
          <p:cNvSpPr txBox="1"/>
          <p:nvPr/>
        </p:nvSpPr>
        <p:spPr>
          <a:xfrm>
            <a:off x="228600" y="1983462"/>
            <a:ext cx="5257800" cy="4493538"/>
          </a:xfrm>
          <a:prstGeom prst="rect">
            <a:avLst/>
          </a:prstGeom>
          <a:noFill/>
        </p:spPr>
        <p:txBody>
          <a:bodyPr wrap="square" rtlCol="0">
            <a:spAutoFit/>
          </a:bodyPr>
          <a:lstStyle/>
          <a:p>
            <a:pPr algn="just"/>
            <a:r>
              <a:rPr lang="en-US" sz="2200" dirty="0">
                <a:latin typeface="Arial Narrow" pitchFamily="34" charset="0"/>
                <a:cs typeface="Times New Roman" pitchFamily="18" charset="0"/>
              </a:rPr>
              <a:t>	During the Last Supper, giving the bread and wine as his body and blood Jesus told them, 'Do it in memory of me.' The holy </a:t>
            </a:r>
            <a:r>
              <a:rPr lang="en-US" sz="2200" dirty="0" err="1">
                <a:latin typeface="Arial Narrow" pitchFamily="34" charset="0"/>
                <a:cs typeface="Times New Roman" pitchFamily="18" charset="0"/>
              </a:rPr>
              <a:t>Qurbana</a:t>
            </a:r>
            <a:r>
              <a:rPr lang="en-US" sz="2200" dirty="0">
                <a:latin typeface="Arial Narrow" pitchFamily="34" charset="0"/>
                <a:cs typeface="Times New Roman" pitchFamily="18" charset="0"/>
              </a:rPr>
              <a:t> is a sacrifice on the altar being performed in memory of Jesus' passion, death and resurrection as commanded by him. In this paschal mystery all the mysteries in the life of Jesus are commemorated through signs and symbols</a:t>
            </a:r>
            <a:r>
              <a:rPr lang="en-US" sz="2200" dirty="0">
                <a:solidFill>
                  <a:srgbClr val="FF0000"/>
                </a:solidFill>
                <a:latin typeface="Arial Narrow" pitchFamily="34" charset="0"/>
                <a:cs typeface="Times New Roman" pitchFamily="18" charset="0"/>
              </a:rPr>
              <a:t>. </a:t>
            </a:r>
          </a:p>
          <a:p>
            <a:pPr algn="just"/>
            <a:endParaRPr lang="en-US" sz="2200" dirty="0">
              <a:solidFill>
                <a:srgbClr val="FF0000"/>
              </a:solidFill>
              <a:latin typeface="Arial Narrow" pitchFamily="34" charset="0"/>
              <a:cs typeface="Times New Roman" pitchFamily="18" charset="0"/>
            </a:endParaRPr>
          </a:p>
          <a:p>
            <a:pPr algn="just"/>
            <a:r>
              <a:rPr lang="en-US" sz="2200" dirty="0">
                <a:solidFill>
                  <a:srgbClr val="FF0000"/>
                </a:solidFill>
                <a:latin typeface="Arial Narrow" pitchFamily="34" charset="0"/>
                <a:cs typeface="Times New Roman" pitchFamily="18" charset="0"/>
              </a:rPr>
              <a:t>	The mysteries such as his birth, life, death, resurrection, ascension, the descent of the Holy Spirit, and his glorious second coming are recalled and celebrated in the holy </a:t>
            </a:r>
            <a:r>
              <a:rPr lang="en-US" sz="2200" dirty="0" err="1">
                <a:solidFill>
                  <a:srgbClr val="FF0000"/>
                </a:solidFill>
                <a:latin typeface="Arial Narrow" pitchFamily="34" charset="0"/>
                <a:cs typeface="Times New Roman" pitchFamily="18" charset="0"/>
              </a:rPr>
              <a:t>Qurbana</a:t>
            </a:r>
            <a:r>
              <a:rPr lang="en-US" sz="2200" dirty="0">
                <a:solidFill>
                  <a:srgbClr val="FF0000"/>
                </a:solidFill>
                <a:latin typeface="Arial Narrow" pitchFamily="34" charset="0"/>
                <a:cs typeface="Times New Roman" pitchFamily="18" charset="0"/>
              </a:rPr>
              <a:t>.</a:t>
            </a:r>
          </a:p>
        </p:txBody>
      </p:sp>
      <p:pic>
        <p:nvPicPr>
          <p:cNvPr id="5122" name="Picture 2" descr="C:\Users\user\Desktop\Bitmap in Lesson4.cdr.jpg"/>
          <p:cNvPicPr>
            <a:picLocks noChangeAspect="1" noChangeArrowheads="1"/>
          </p:cNvPicPr>
          <p:nvPr/>
        </p:nvPicPr>
        <p:blipFill>
          <a:blip r:embed="rId2" cstate="print"/>
          <a:srcRect/>
          <a:stretch>
            <a:fillRect/>
          </a:stretch>
        </p:blipFill>
        <p:spPr bwMode="auto">
          <a:xfrm>
            <a:off x="5715000" y="2514600"/>
            <a:ext cx="3429001" cy="3620032"/>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HOLY QURBANA:  THE PRAYER OF </a:t>
            </a:r>
          </a:p>
          <a:p>
            <a:pPr algn="ctr"/>
            <a:r>
              <a:rPr lang="en-US" sz="3500" b="1" dirty="0">
                <a:solidFill>
                  <a:srgbClr val="FF0000"/>
                </a:solidFill>
                <a:latin typeface="Cooper Std Black" pitchFamily="18" charset="0"/>
                <a:cs typeface="Times New Roman" pitchFamily="18" charset="0"/>
              </a:rPr>
              <a:t>THE CHURCH COMMUNITY</a:t>
            </a:r>
          </a:p>
        </p:txBody>
      </p:sp>
      <p:sp>
        <p:nvSpPr>
          <p:cNvPr id="8" name="TextBox 7"/>
          <p:cNvSpPr txBox="1"/>
          <p:nvPr/>
        </p:nvSpPr>
        <p:spPr>
          <a:xfrm>
            <a:off x="2133600" y="1600200"/>
            <a:ext cx="6781800" cy="1862048"/>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is the official form of worship of God by the community of the Church.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is the worship of God, the Father, rendered by the Church,  the body, in union with Jesus, the Head. In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all those in heaven and on earth unite and worship God.	</a:t>
            </a:r>
          </a:p>
        </p:txBody>
      </p:sp>
      <p:pic>
        <p:nvPicPr>
          <p:cNvPr id="6146" name="Picture 2" descr="C:\Users\user\Desktop\Bitmap in Lesson4.cdr.jpg"/>
          <p:cNvPicPr>
            <a:picLocks noChangeAspect="1" noChangeArrowheads="1"/>
          </p:cNvPicPr>
          <p:nvPr/>
        </p:nvPicPr>
        <p:blipFill>
          <a:blip r:embed="rId2" cstate="print"/>
          <a:srcRect/>
          <a:stretch>
            <a:fillRect/>
          </a:stretch>
        </p:blipFill>
        <p:spPr bwMode="auto">
          <a:xfrm>
            <a:off x="0" y="1600200"/>
            <a:ext cx="1828800" cy="1828800"/>
          </a:xfrm>
          <a:prstGeom prst="rect">
            <a:avLst/>
          </a:prstGeom>
          <a:noFill/>
        </p:spPr>
      </p:pic>
      <p:pic>
        <p:nvPicPr>
          <p:cNvPr id="6147" name="Picture 3" descr="C:\Users\user\Desktop\Bitmap in Lesson4.cdr.jpg"/>
          <p:cNvPicPr>
            <a:picLocks noChangeAspect="1" noChangeArrowheads="1"/>
          </p:cNvPicPr>
          <p:nvPr/>
        </p:nvPicPr>
        <p:blipFill>
          <a:blip r:embed="rId3" cstate="print"/>
          <a:srcRect/>
          <a:stretch>
            <a:fillRect/>
          </a:stretch>
        </p:blipFill>
        <p:spPr bwMode="auto">
          <a:xfrm>
            <a:off x="7239000" y="3886200"/>
            <a:ext cx="1905000" cy="2521324"/>
          </a:xfrm>
          <a:prstGeom prst="rect">
            <a:avLst/>
          </a:prstGeom>
          <a:noFill/>
        </p:spPr>
      </p:pic>
      <p:sp>
        <p:nvSpPr>
          <p:cNvPr id="7" name="TextBox 6"/>
          <p:cNvSpPr txBox="1"/>
          <p:nvPr/>
        </p:nvSpPr>
        <p:spPr>
          <a:xfrm>
            <a:off x="152400" y="3983266"/>
            <a:ext cx="68580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Church basically is a worshipping community. </a:t>
            </a:r>
            <a:r>
              <a:rPr lang="en-US" sz="2300" dirty="0">
                <a:solidFill>
                  <a:srgbClr val="FF0000"/>
                </a:solidFill>
                <a:latin typeface="Arial Narrow" pitchFamily="34" charset="0"/>
                <a:cs typeface="Times New Roman" pitchFamily="18" charset="0"/>
              </a:rPr>
              <a:t>All the activities of the Church focus on the zenith of worshipping God. </a:t>
            </a:r>
            <a:r>
              <a:rPr lang="en-US" sz="2300" dirty="0">
                <a:latin typeface="Arial Narrow" pitchFamily="34" charset="0"/>
                <a:cs typeface="Times New Roman" pitchFamily="18" charset="0"/>
              </a:rPr>
              <a:t>The proclamation and observance of her faith and </a:t>
            </a:r>
            <a:r>
              <a:rPr lang="en-US" sz="2300" dirty="0" err="1">
                <a:latin typeface="Arial Narrow" pitchFamily="34" charset="0"/>
                <a:cs typeface="Times New Roman" pitchFamily="18" charset="0"/>
              </a:rPr>
              <a:t>salvific</a:t>
            </a:r>
            <a:r>
              <a:rPr lang="en-US" sz="2300" dirty="0">
                <a:latin typeface="Arial Narrow" pitchFamily="34" charset="0"/>
                <a:cs typeface="Times New Roman" pitchFamily="18" charset="0"/>
              </a:rPr>
              <a:t> experience are being echoed in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Jesus is the corner-stone of the Church built on the foundation of the apostles and the prophets; and in this temple, we conduct our worship of God.</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1176</TotalTime>
  <Words>419</Words>
  <Application>Microsoft Office PowerPoint</Application>
  <PresentationFormat>On-screen Show (4:3)</PresentationFormat>
  <Paragraphs>102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LET US READ AND MEDITATE  THE WORD OF GOD </vt:lpstr>
      <vt:lpstr>A Verse to Remember</vt:lpstr>
      <vt:lpstr>Let us Pray</vt:lpstr>
      <vt:lpstr>My Resolution</vt:lpstr>
      <vt:lpstr>Teachings of the Fathers of the Church </vt:lpstr>
      <vt:lpstr>Questions</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276</cp:revision>
  <dcterms:created xsi:type="dcterms:W3CDTF">2009-12-14T09:57:33Z</dcterms:created>
  <dcterms:modified xsi:type="dcterms:W3CDTF">2015-10-22T06:20:37Z</dcterms:modified>
</cp:coreProperties>
</file>